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7" r:id="rId2"/>
    <p:sldId id="268" r:id="rId3"/>
    <p:sldId id="256" r:id="rId4"/>
    <p:sldId id="265" r:id="rId5"/>
    <p:sldId id="258" r:id="rId6"/>
    <p:sldId id="260" r:id="rId7"/>
    <p:sldId id="261" r:id="rId8"/>
    <p:sldId id="262" r:id="rId9"/>
    <p:sldId id="263" r:id="rId10"/>
    <p:sldId id="264" r:id="rId11"/>
    <p:sldId id="266" r:id="rId12"/>
    <p:sldId id="270" r:id="rId13"/>
    <p:sldId id="273" r:id="rId14"/>
    <p:sldId id="272" r:id="rId15"/>
    <p:sldId id="274" r:id="rId16"/>
    <p:sldId id="276" r:id="rId17"/>
    <p:sldId id="277" r:id="rId18"/>
    <p:sldId id="278" r:id="rId19"/>
    <p:sldId id="271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0D0D0D"/>
    <a:srgbClr val="777777"/>
    <a:srgbClr val="F52323"/>
    <a:srgbClr val="EAEAEA"/>
    <a:srgbClr val="212F3C"/>
    <a:srgbClr val="22303D"/>
    <a:srgbClr val="768CA1"/>
    <a:srgbClr val="BDD7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2639" autoAdjust="0"/>
  </p:normalViewPr>
  <p:slideViewPr>
    <p:cSldViewPr snapToGrid="0">
      <p:cViewPr>
        <p:scale>
          <a:sx n="50" d="100"/>
          <a:sy n="50" d="100"/>
        </p:scale>
        <p:origin x="516" y="5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Sheet1!$B$2</c:f>
              <c:strCache>
                <c:ptCount val="1"/>
                <c:pt idx="0">
                  <c:v>JavaScript</c:v>
                </c:pt>
              </c:strCache>
            </c:strRef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numRef>
              <c:f>Sheet1!$C$1:$F$1</c:f>
              <c:numCache>
                <c:formatCode>General</c:formatCode>
                <c:ptCount val="4"/>
                <c:pt idx="0">
                  <c:v>2013</c:v>
                </c:pt>
                <c:pt idx="1">
                  <c:v>2014</c:v>
                </c:pt>
                <c:pt idx="2">
                  <c:v>2015</c:v>
                </c:pt>
                <c:pt idx="3">
                  <c:v>2016</c:v>
                </c:pt>
              </c:numCache>
            </c:numRef>
          </c:cat>
          <c:val>
            <c:numRef>
              <c:f>Sheet1!$C$2:$F$2</c:f>
              <c:numCache>
                <c:formatCode>0.00%</c:formatCode>
                <c:ptCount val="4"/>
                <c:pt idx="0">
                  <c:v>0.56599999999999995</c:v>
                </c:pt>
                <c:pt idx="1">
                  <c:v>0.58899999999999997</c:v>
                </c:pt>
                <c:pt idx="2">
                  <c:v>0.54400000000000004</c:v>
                </c:pt>
                <c:pt idx="3">
                  <c:v>0.55399999999999994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Sheet1!$B$3</c:f>
              <c:strCache>
                <c:ptCount val="1"/>
                <c:pt idx="0">
                  <c:v>SQL</c:v>
                </c:pt>
              </c:strCache>
            </c:strRef>
          </c:tx>
          <c:spPr>
            <a:ln w="34925" cap="rnd">
              <a:solidFill>
                <a:schemeClr val="accent2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numRef>
              <c:f>Sheet1!$C$1:$F$1</c:f>
              <c:numCache>
                <c:formatCode>General</c:formatCode>
                <c:ptCount val="4"/>
                <c:pt idx="0">
                  <c:v>2013</c:v>
                </c:pt>
                <c:pt idx="1">
                  <c:v>2014</c:v>
                </c:pt>
                <c:pt idx="2">
                  <c:v>2015</c:v>
                </c:pt>
                <c:pt idx="3">
                  <c:v>2016</c:v>
                </c:pt>
              </c:numCache>
            </c:numRef>
          </c:cat>
          <c:val>
            <c:numRef>
              <c:f>Sheet1!$C$3:$F$3</c:f>
              <c:numCache>
                <c:formatCode>0.00%</c:formatCode>
                <c:ptCount val="4"/>
                <c:pt idx="0">
                  <c:v>0.59599999999999997</c:v>
                </c:pt>
                <c:pt idx="1">
                  <c:v>0.57099999999999995</c:v>
                </c:pt>
                <c:pt idx="2">
                  <c:v>0.48</c:v>
                </c:pt>
                <c:pt idx="3">
                  <c:v>0.49099999999999999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Sheet1!$B$4</c:f>
              <c:strCache>
                <c:ptCount val="1"/>
                <c:pt idx="0">
                  <c:v>Java</c:v>
                </c:pt>
              </c:strCache>
            </c:strRef>
          </c:tx>
          <c:spPr>
            <a:ln w="34925" cap="rnd">
              <a:solidFill>
                <a:schemeClr val="accent3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numRef>
              <c:f>Sheet1!$C$1:$F$1</c:f>
              <c:numCache>
                <c:formatCode>General</c:formatCode>
                <c:ptCount val="4"/>
                <c:pt idx="0">
                  <c:v>2013</c:v>
                </c:pt>
                <c:pt idx="1">
                  <c:v>2014</c:v>
                </c:pt>
                <c:pt idx="2">
                  <c:v>2015</c:v>
                </c:pt>
                <c:pt idx="3">
                  <c:v>2016</c:v>
                </c:pt>
              </c:numCache>
            </c:numRef>
          </c:cat>
          <c:val>
            <c:numRef>
              <c:f>Sheet1!$C$4:$F$4</c:f>
              <c:numCache>
                <c:formatCode>0.00%</c:formatCode>
                <c:ptCount val="4"/>
                <c:pt idx="0">
                  <c:v>0.42499999999999999</c:v>
                </c:pt>
                <c:pt idx="1">
                  <c:v>0.376</c:v>
                </c:pt>
                <c:pt idx="2">
                  <c:v>0.374</c:v>
                </c:pt>
                <c:pt idx="3">
                  <c:v>0.36299999999999999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Sheet1!$B$5</c:f>
              <c:strCache>
                <c:ptCount val="1"/>
                <c:pt idx="0">
                  <c:v>C#</c:v>
                </c:pt>
              </c:strCache>
            </c:strRef>
          </c:tx>
          <c:spPr>
            <a:ln w="34925" cap="rnd">
              <a:solidFill>
                <a:schemeClr val="accent4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numRef>
              <c:f>Sheet1!$C$1:$F$1</c:f>
              <c:numCache>
                <c:formatCode>General</c:formatCode>
                <c:ptCount val="4"/>
                <c:pt idx="0">
                  <c:v>2013</c:v>
                </c:pt>
                <c:pt idx="1">
                  <c:v>2014</c:v>
                </c:pt>
                <c:pt idx="2">
                  <c:v>2015</c:v>
                </c:pt>
                <c:pt idx="3">
                  <c:v>2016</c:v>
                </c:pt>
              </c:numCache>
            </c:numRef>
          </c:cat>
          <c:val>
            <c:numRef>
              <c:f>Sheet1!$C$5:$F$5</c:f>
              <c:numCache>
                <c:formatCode>0.00%</c:formatCode>
                <c:ptCount val="4"/>
                <c:pt idx="0">
                  <c:v>0.44700000000000001</c:v>
                </c:pt>
                <c:pt idx="1">
                  <c:v>0.376</c:v>
                </c:pt>
                <c:pt idx="2">
                  <c:v>0.316</c:v>
                </c:pt>
                <c:pt idx="3">
                  <c:v>0.309</c:v>
                </c:pt>
              </c:numCache>
            </c:numRef>
          </c:val>
          <c:smooth val="0"/>
        </c:ser>
        <c:ser>
          <c:idx val="4"/>
          <c:order val="4"/>
          <c:tx>
            <c:strRef>
              <c:f>Sheet1!$B$6</c:f>
              <c:strCache>
                <c:ptCount val="1"/>
                <c:pt idx="0">
                  <c:v>PHP</c:v>
                </c:pt>
              </c:strCache>
            </c:strRef>
          </c:tx>
          <c:spPr>
            <a:ln w="34925" cap="rnd">
              <a:solidFill>
                <a:schemeClr val="accent5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numRef>
              <c:f>Sheet1!$C$1:$F$1</c:f>
              <c:numCache>
                <c:formatCode>General</c:formatCode>
                <c:ptCount val="4"/>
                <c:pt idx="0">
                  <c:v>2013</c:v>
                </c:pt>
                <c:pt idx="1">
                  <c:v>2014</c:v>
                </c:pt>
                <c:pt idx="2">
                  <c:v>2015</c:v>
                </c:pt>
                <c:pt idx="3">
                  <c:v>2016</c:v>
                </c:pt>
              </c:numCache>
            </c:numRef>
          </c:cat>
          <c:val>
            <c:numRef>
              <c:f>Sheet1!$C$6:$F$6</c:f>
              <c:numCache>
                <c:formatCode>0.00%</c:formatCode>
                <c:ptCount val="4"/>
                <c:pt idx="0">
                  <c:v>0.34799999999999998</c:v>
                </c:pt>
                <c:pt idx="1">
                  <c:v>0.28899999999999998</c:v>
                </c:pt>
                <c:pt idx="2">
                  <c:v>0.29699999999999999</c:v>
                </c:pt>
                <c:pt idx="3">
                  <c:v>0.25900000000000001</c:v>
                </c:pt>
              </c:numCache>
            </c:numRef>
          </c:val>
          <c:smooth val="0"/>
        </c:ser>
        <c:ser>
          <c:idx val="5"/>
          <c:order val="5"/>
          <c:tx>
            <c:strRef>
              <c:f>Sheet1!$B$7</c:f>
              <c:strCache>
                <c:ptCount val="1"/>
                <c:pt idx="0">
                  <c:v>Python</c:v>
                </c:pt>
              </c:strCache>
            </c:strRef>
          </c:tx>
          <c:spPr>
            <a:ln w="34925" cap="rnd">
              <a:solidFill>
                <a:schemeClr val="accent6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numRef>
              <c:f>Sheet1!$C$1:$F$1</c:f>
              <c:numCache>
                <c:formatCode>General</c:formatCode>
                <c:ptCount val="4"/>
                <c:pt idx="0">
                  <c:v>2013</c:v>
                </c:pt>
                <c:pt idx="1">
                  <c:v>2014</c:v>
                </c:pt>
                <c:pt idx="2">
                  <c:v>2015</c:v>
                </c:pt>
                <c:pt idx="3">
                  <c:v>2016</c:v>
                </c:pt>
              </c:numCache>
            </c:numRef>
          </c:cat>
          <c:val>
            <c:numRef>
              <c:f>Sheet1!$C$7:$F$7</c:f>
              <c:numCache>
                <c:formatCode>0.00%</c:formatCode>
                <c:ptCount val="4"/>
                <c:pt idx="0">
                  <c:v>0.219</c:v>
                </c:pt>
                <c:pt idx="1">
                  <c:v>0.23400000000000001</c:v>
                </c:pt>
                <c:pt idx="2">
                  <c:v>0.23800000000000002</c:v>
                </c:pt>
                <c:pt idx="3">
                  <c:v>0.249</c:v>
                </c:pt>
              </c:numCache>
            </c:numRef>
          </c:val>
          <c:smooth val="0"/>
        </c:ser>
        <c:ser>
          <c:idx val="6"/>
          <c:order val="6"/>
          <c:tx>
            <c:strRef>
              <c:f>Sheet1!$B$8</c:f>
              <c:strCache>
                <c:ptCount val="1"/>
                <c:pt idx="0">
                  <c:v>C++</c:v>
                </c:pt>
              </c:strCache>
            </c:strRef>
          </c:tx>
          <c:spPr>
            <a:ln w="34925" cap="rnd">
              <a:solidFill>
                <a:schemeClr val="accent1">
                  <a:lumMod val="60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numRef>
              <c:f>Sheet1!$C$1:$F$1</c:f>
              <c:numCache>
                <c:formatCode>General</c:formatCode>
                <c:ptCount val="4"/>
                <c:pt idx="0">
                  <c:v>2013</c:v>
                </c:pt>
                <c:pt idx="1">
                  <c:v>2014</c:v>
                </c:pt>
                <c:pt idx="2">
                  <c:v>2015</c:v>
                </c:pt>
                <c:pt idx="3">
                  <c:v>2016</c:v>
                </c:pt>
              </c:numCache>
            </c:numRef>
          </c:cat>
          <c:val>
            <c:numRef>
              <c:f>Sheet1!$C$8:$F$8</c:f>
              <c:numCache>
                <c:formatCode>0.00%</c:formatCode>
                <c:ptCount val="4"/>
                <c:pt idx="0">
                  <c:v>0.27600000000000002</c:v>
                </c:pt>
                <c:pt idx="1">
                  <c:v>0.21099999999999999</c:v>
                </c:pt>
                <c:pt idx="2">
                  <c:v>0.20600000000000002</c:v>
                </c:pt>
                <c:pt idx="3">
                  <c:v>0.19399999999999998</c:v>
                </c:pt>
              </c:numCache>
            </c:numRef>
          </c:val>
          <c:smooth val="0"/>
        </c:ser>
        <c:ser>
          <c:idx val="7"/>
          <c:order val="7"/>
          <c:tx>
            <c:strRef>
              <c:f>Sheet1!$B$9</c:f>
              <c:strCache>
                <c:ptCount val="1"/>
                <c:pt idx="0">
                  <c:v>C</c:v>
                </c:pt>
              </c:strCache>
            </c:strRef>
          </c:tx>
          <c:spPr>
            <a:ln w="34925" cap="rnd">
              <a:solidFill>
                <a:schemeClr val="accent2">
                  <a:lumMod val="60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numRef>
              <c:f>Sheet1!$C$1:$F$1</c:f>
              <c:numCache>
                <c:formatCode>General</c:formatCode>
                <c:ptCount val="4"/>
                <c:pt idx="0">
                  <c:v>2013</c:v>
                </c:pt>
                <c:pt idx="1">
                  <c:v>2014</c:v>
                </c:pt>
                <c:pt idx="2">
                  <c:v>2015</c:v>
                </c:pt>
                <c:pt idx="3">
                  <c:v>2016</c:v>
                </c:pt>
              </c:numCache>
            </c:numRef>
          </c:cat>
          <c:val>
            <c:numRef>
              <c:f>Sheet1!$C$9:$F$9</c:f>
              <c:numCache>
                <c:formatCode>0.00%</c:formatCode>
                <c:ptCount val="4"/>
                <c:pt idx="0">
                  <c:v>0.26900000000000002</c:v>
                </c:pt>
                <c:pt idx="1">
                  <c:v>0.17899999999999999</c:v>
                </c:pt>
                <c:pt idx="2">
                  <c:v>0.16399999999999998</c:v>
                </c:pt>
                <c:pt idx="3">
                  <c:v>0.155</c:v>
                </c:pt>
              </c:numCache>
            </c:numRef>
          </c:val>
          <c:smooth val="0"/>
        </c:ser>
        <c:ser>
          <c:idx val="8"/>
          <c:order val="8"/>
          <c:tx>
            <c:strRef>
              <c:f>Sheet1!$B$10</c:f>
              <c:strCache>
                <c:ptCount val="1"/>
                <c:pt idx="0">
                  <c:v>Node.js</c:v>
                </c:pt>
              </c:strCache>
            </c:strRef>
          </c:tx>
          <c:spPr>
            <a:ln w="34925" cap="rnd">
              <a:solidFill>
                <a:schemeClr val="accent3">
                  <a:lumMod val="60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numRef>
              <c:f>Sheet1!$C$1:$F$1</c:f>
              <c:numCache>
                <c:formatCode>General</c:formatCode>
                <c:ptCount val="4"/>
                <c:pt idx="0">
                  <c:v>2013</c:v>
                </c:pt>
                <c:pt idx="1">
                  <c:v>2014</c:v>
                </c:pt>
                <c:pt idx="2">
                  <c:v>2015</c:v>
                </c:pt>
                <c:pt idx="3">
                  <c:v>2016</c:v>
                </c:pt>
              </c:numCache>
            </c:numRef>
          </c:cat>
          <c:val>
            <c:numRef>
              <c:f>Sheet1!$C$10:$F$10</c:f>
              <c:numCache>
                <c:formatCode>0.00%</c:formatCode>
                <c:ptCount val="4"/>
                <c:pt idx="0">
                  <c:v>7.4999999999999997E-2</c:v>
                </c:pt>
                <c:pt idx="1">
                  <c:v>9.8000000000000004E-2</c:v>
                </c:pt>
                <c:pt idx="2">
                  <c:v>0.13300000000000001</c:v>
                </c:pt>
                <c:pt idx="3">
                  <c:v>0.17199999999999999</c:v>
                </c:pt>
              </c:numCache>
            </c:numRef>
          </c:val>
          <c:smooth val="0"/>
        </c:ser>
        <c:ser>
          <c:idx val="9"/>
          <c:order val="9"/>
          <c:tx>
            <c:strRef>
              <c:f>Sheet1!$B$11</c:f>
              <c:strCache>
                <c:ptCount val="1"/>
                <c:pt idx="0">
                  <c:v>AngularJS</c:v>
                </c:pt>
              </c:strCache>
            </c:strRef>
          </c:tx>
          <c:spPr>
            <a:ln w="34925" cap="rnd">
              <a:solidFill>
                <a:schemeClr val="accent4">
                  <a:lumMod val="60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numRef>
              <c:f>Sheet1!$C$1:$F$1</c:f>
              <c:numCache>
                <c:formatCode>General</c:formatCode>
                <c:ptCount val="4"/>
                <c:pt idx="0">
                  <c:v>2013</c:v>
                </c:pt>
                <c:pt idx="1">
                  <c:v>2014</c:v>
                </c:pt>
                <c:pt idx="2">
                  <c:v>2015</c:v>
                </c:pt>
                <c:pt idx="3">
                  <c:v>2016</c:v>
                </c:pt>
              </c:numCache>
            </c:numRef>
          </c:cat>
          <c:val>
            <c:numRef>
              <c:f>Sheet1!$C$11:$F$11</c:f>
              <c:numCache>
                <c:formatCode>0.00%</c:formatCode>
                <c:ptCount val="4"/>
                <c:pt idx="0">
                  <c:v>0</c:v>
                </c:pt>
                <c:pt idx="1">
                  <c:v>0</c:v>
                </c:pt>
                <c:pt idx="2">
                  <c:v>0.13300000000000001</c:v>
                </c:pt>
                <c:pt idx="3">
                  <c:v>0.17899999999999999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14530176"/>
        <c:axId val="214530736"/>
      </c:lineChart>
      <c:catAx>
        <c:axId val="2145301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4530736"/>
        <c:crosses val="autoZero"/>
        <c:auto val="1"/>
        <c:lblAlgn val="ctr"/>
        <c:lblOffset val="100"/>
        <c:noMultiLvlLbl val="0"/>
      </c:catAx>
      <c:valAx>
        <c:axId val="2145307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th-TH" sz="1800" dirty="0" smtClean="0"/>
                  <a:t>ความนิยม</a:t>
                </a:r>
                <a:endParaRPr lang="en-US" sz="1800" dirty="0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45301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D847C-8780-43D5-87A8-A6DA69FBA78E}" type="datetimeFigureOut">
              <a:rPr lang="en-US" smtClean="0"/>
              <a:t>06-Apr-17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3E636-0E4E-4548-99E2-EABFEF4435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292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D847C-8780-43D5-87A8-A6DA69FBA78E}" type="datetimeFigureOut">
              <a:rPr lang="en-US" smtClean="0"/>
              <a:t>06-Apr-17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3E636-0E4E-4548-99E2-EABFEF4435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0734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D847C-8780-43D5-87A8-A6DA69FBA78E}" type="datetimeFigureOut">
              <a:rPr lang="en-US" smtClean="0"/>
              <a:t>06-Apr-17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3E636-0E4E-4548-99E2-EABFEF4435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1136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D847C-8780-43D5-87A8-A6DA69FBA78E}" type="datetimeFigureOut">
              <a:rPr lang="en-US" smtClean="0"/>
              <a:t>06-Apr-17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3E636-0E4E-4548-99E2-EABFEF4435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9229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D847C-8780-43D5-87A8-A6DA69FBA78E}" type="datetimeFigureOut">
              <a:rPr lang="en-US" smtClean="0"/>
              <a:t>06-Apr-17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3E636-0E4E-4548-99E2-EABFEF4435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2019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D847C-8780-43D5-87A8-A6DA69FBA78E}" type="datetimeFigureOut">
              <a:rPr lang="en-US" smtClean="0"/>
              <a:t>06-Apr-17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3E636-0E4E-4548-99E2-EABFEF4435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4278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D847C-8780-43D5-87A8-A6DA69FBA78E}" type="datetimeFigureOut">
              <a:rPr lang="en-US" smtClean="0"/>
              <a:t>06-Apr-17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3E636-0E4E-4548-99E2-EABFEF4435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5590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D847C-8780-43D5-87A8-A6DA69FBA78E}" type="datetimeFigureOut">
              <a:rPr lang="en-US" smtClean="0"/>
              <a:t>06-Apr-17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3E636-0E4E-4548-99E2-EABFEF4435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8413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D847C-8780-43D5-87A8-A6DA69FBA78E}" type="datetimeFigureOut">
              <a:rPr lang="en-US" smtClean="0"/>
              <a:t>06-Apr-17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3E636-0E4E-4548-99E2-EABFEF4435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2030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D847C-8780-43D5-87A8-A6DA69FBA78E}" type="datetimeFigureOut">
              <a:rPr lang="en-US" smtClean="0"/>
              <a:t>06-Apr-17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3E636-0E4E-4548-99E2-EABFEF4435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9562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D847C-8780-43D5-87A8-A6DA69FBA78E}" type="datetimeFigureOut">
              <a:rPr lang="en-US" smtClean="0"/>
              <a:t>06-Apr-17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3E636-0E4E-4548-99E2-EABFEF4435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8693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768CA1">
                <a:lumMod val="66000"/>
              </a:srgbClr>
            </a:gs>
            <a:gs pos="49000">
              <a:srgbClr val="3B4C5B">
                <a:lumMod val="81000"/>
              </a:srgbClr>
            </a:gs>
            <a:gs pos="100000">
              <a:srgbClr val="22303D"/>
            </a:gs>
          </a:gsLst>
          <a:path path="circle">
            <a:fillToRect l="100000" t="10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AD847C-8780-43D5-87A8-A6DA69FBA78E}" type="datetimeFigureOut">
              <a:rPr lang="en-US" smtClean="0"/>
              <a:t>06-Apr-17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63E636-0E4E-4548-99E2-EABFEF4435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217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17" Type="http://schemas.openxmlformats.org/officeDocument/2006/relationships/image" Target="../media/image37.png"/><Relationship Id="rId2" Type="http://schemas.openxmlformats.org/officeDocument/2006/relationships/image" Target="../media/image22.png"/><Relationship Id="rId16" Type="http://schemas.openxmlformats.org/officeDocument/2006/relationships/image" Target="../media/image3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5" Type="http://schemas.openxmlformats.org/officeDocument/2006/relationships/image" Target="../media/image3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Relationship Id="rId1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jpeg"/><Relationship Id="rId5" Type="http://schemas.openxmlformats.org/officeDocument/2006/relationships/image" Target="../media/image56.png"/><Relationship Id="rId4" Type="http://schemas.openxmlformats.org/officeDocument/2006/relationships/image" Target="../media/image55.jpeg"/><Relationship Id="rId9" Type="http://schemas.openxmlformats.org/officeDocument/2006/relationships/image" Target="../media/image60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nip Diagonal Corner Rectangle 23"/>
          <p:cNvSpPr/>
          <p:nvPr/>
        </p:nvSpPr>
        <p:spPr>
          <a:xfrm>
            <a:off x="1709040" y="3605555"/>
            <a:ext cx="9394389" cy="769258"/>
          </a:xfrm>
          <a:prstGeom prst="snip2Diag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Snip Diagonal Corner Rectangle 15"/>
          <p:cNvSpPr/>
          <p:nvPr/>
        </p:nvSpPr>
        <p:spPr>
          <a:xfrm>
            <a:off x="1284515" y="2673635"/>
            <a:ext cx="9818914" cy="769258"/>
          </a:xfrm>
          <a:prstGeom prst="snip2Diag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Snip Diagonal Corner Rectangle 11"/>
          <p:cNvSpPr/>
          <p:nvPr/>
        </p:nvSpPr>
        <p:spPr>
          <a:xfrm>
            <a:off x="827315" y="1741715"/>
            <a:ext cx="10276114" cy="769258"/>
          </a:xfrm>
          <a:prstGeom prst="snip2Diag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3" name="Group 22"/>
          <p:cNvGrpSpPr/>
          <p:nvPr/>
        </p:nvGrpSpPr>
        <p:grpSpPr>
          <a:xfrm>
            <a:off x="7303760" y="276845"/>
            <a:ext cx="3052483" cy="3052483"/>
            <a:chOff x="5534959" y="1060874"/>
            <a:chExt cx="3052483" cy="3052483"/>
          </a:xfrm>
        </p:grpSpPr>
        <p:sp>
          <p:nvSpPr>
            <p:cNvPr id="11" name="Oval 10"/>
            <p:cNvSpPr/>
            <p:nvPr/>
          </p:nvSpPr>
          <p:spPr>
            <a:xfrm>
              <a:off x="5534959" y="1060874"/>
              <a:ext cx="3052483" cy="305248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25049" y="1150964"/>
              <a:ext cx="2872302" cy="2872302"/>
            </a:xfrm>
            <a:prstGeom prst="rect">
              <a:avLst/>
            </a:prstGeom>
            <a:noFill/>
            <a:ln>
              <a:noFill/>
            </a:ln>
            <a:effectLst>
              <a:innerShdw blurRad="101600" dist="88900" dir="13020000">
                <a:prstClr val="black">
                  <a:alpha val="60000"/>
                </a:prstClr>
              </a:innerShdw>
            </a:effectLst>
          </p:spPr>
        </p:pic>
      </p:grpSp>
      <p:sp>
        <p:nvSpPr>
          <p:cNvPr id="15" name="TextBox 14"/>
          <p:cNvSpPr txBox="1"/>
          <p:nvPr/>
        </p:nvSpPr>
        <p:spPr>
          <a:xfrm>
            <a:off x="985682" y="1803087"/>
            <a:ext cx="426751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400" dirty="0" smtClean="0">
                <a:latin typeface="Quark" panose="02000000000000000000" pitchFamily="50" charset="-34"/>
                <a:cs typeface="Quark" panose="02000000000000000000" pitchFamily="50" charset="-34"/>
              </a:rPr>
              <a:t>ชนม์ชนก เมืองเรืองวิทย์</a:t>
            </a:r>
            <a:endParaRPr lang="en-US" sz="4400" dirty="0">
              <a:latin typeface="Quark" panose="02000000000000000000" pitchFamily="50" charset="-34"/>
              <a:cs typeface="Quark" panose="02000000000000000000" pitchFamily="50" charset="-34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596562" y="2717003"/>
            <a:ext cx="496001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400" dirty="0" smtClean="0">
                <a:latin typeface="Quark" panose="02000000000000000000" pitchFamily="50" charset="-34"/>
                <a:cs typeface="Quark" panose="02000000000000000000" pitchFamily="50" charset="-34"/>
              </a:rPr>
              <a:t>วิทยาการคอมพิวเตอร์ มจพ</a:t>
            </a:r>
            <a:r>
              <a:rPr lang="en-US" sz="4400" dirty="0" smtClean="0">
                <a:latin typeface="Quark" panose="02000000000000000000" pitchFamily="50" charset="-34"/>
                <a:cs typeface="Quark" panose="02000000000000000000" pitchFamily="50" charset="-34"/>
              </a:rPr>
              <a:t>.</a:t>
            </a:r>
            <a:endParaRPr lang="en-US" sz="4400" dirty="0">
              <a:latin typeface="Quark" panose="02000000000000000000" pitchFamily="50" charset="-34"/>
              <a:cs typeface="Quark" panose="02000000000000000000" pitchFamily="50" charset="-34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0" y="522514"/>
            <a:ext cx="2582758" cy="769441"/>
          </a:xfrm>
          <a:prstGeom prst="rect">
            <a:avLst/>
          </a:prstGeom>
          <a:solidFill>
            <a:srgbClr val="000000">
              <a:alpha val="54902"/>
            </a:srgbClr>
          </a:solidFill>
          <a:effectLst>
            <a:reflection blurRad="6350" stA="50000" endA="300" endPos="55000" dir="5400000" sy="-100000" algn="bl" rotWithShape="0"/>
          </a:effectLst>
        </p:spPr>
        <p:txBody>
          <a:bodyPr wrap="none" rtlCol="0">
            <a:spAutoFit/>
          </a:bodyPr>
          <a:lstStyle/>
          <a:p>
            <a:r>
              <a:rPr lang="th-TH" sz="4400" dirty="0" smtClean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แนะนำตัวละคร</a:t>
            </a:r>
            <a:endParaRPr lang="en-US" sz="4400" dirty="0">
              <a:solidFill>
                <a:schemeClr val="bg1"/>
              </a:solidFill>
              <a:latin typeface="Quark" panose="02000000000000000000" pitchFamily="50" charset="-34"/>
              <a:cs typeface="Quark" panose="02000000000000000000" pitchFamily="50" charset="-34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4717268" y="5700855"/>
            <a:ext cx="2953408" cy="1157145"/>
            <a:chOff x="9238592" y="5684927"/>
            <a:chExt cx="2953408" cy="1157145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38593" y="5684927"/>
              <a:ext cx="2953407" cy="732855"/>
            </a:xfrm>
            <a:prstGeom prst="rect">
              <a:avLst/>
            </a:prstGeom>
          </p:spPr>
        </p:pic>
        <p:sp>
          <p:nvSpPr>
            <p:cNvPr id="22" name="Title 1"/>
            <p:cNvSpPr txBox="1">
              <a:spLocks/>
            </p:cNvSpPr>
            <p:nvPr/>
          </p:nvSpPr>
          <p:spPr>
            <a:xfrm>
              <a:off x="9238592" y="6416566"/>
              <a:ext cx="2953407" cy="42550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txBody>
            <a:bodyPr vert="horz" lIns="91440" tIns="45720" rIns="91440" bIns="45720" rtlCol="0" anchor="b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2400" dirty="0" smtClean="0">
                  <a:solidFill>
                    <a:prstClr val="white"/>
                  </a:solidFill>
                  <a:latin typeface="Quark" panose="02000000000000000000" pitchFamily="50" charset="-34"/>
                  <a:cs typeface="Quark" panose="02000000000000000000" pitchFamily="50" charset="-34"/>
                </a:rPr>
                <a:t>Learning is Freedom!</a:t>
              </a:r>
              <a:endParaRPr lang="en-US" sz="2400" dirty="0">
                <a:solidFill>
                  <a:prstClr val="white"/>
                </a:solidFill>
                <a:latin typeface="Quark" panose="02000000000000000000" pitchFamily="50" charset="-34"/>
                <a:cs typeface="Quark" panose="02000000000000000000" pitchFamily="50" charset="-34"/>
              </a:endParaRPr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1836849" y="3605372"/>
            <a:ext cx="740459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400" dirty="0" smtClean="0">
                <a:latin typeface="Quark" panose="02000000000000000000" pitchFamily="50" charset="-34"/>
                <a:cs typeface="Quark" panose="02000000000000000000" pitchFamily="50" charset="-34"/>
              </a:rPr>
              <a:t>ประสบการณ์เขียนโปรแกรมมากกว่า </a:t>
            </a:r>
            <a:r>
              <a:rPr lang="en-US" sz="4400" dirty="0" smtClean="0">
                <a:latin typeface="Quark" panose="02000000000000000000" pitchFamily="50" charset="-34"/>
                <a:cs typeface="Quark" panose="02000000000000000000" pitchFamily="50" charset="-34"/>
              </a:rPr>
              <a:t>10 </a:t>
            </a:r>
            <a:r>
              <a:rPr lang="th-TH" sz="4400" dirty="0" smtClean="0">
                <a:latin typeface="Quark" panose="02000000000000000000" pitchFamily="50" charset="-34"/>
                <a:cs typeface="Quark" panose="02000000000000000000" pitchFamily="50" charset="-34"/>
              </a:rPr>
              <a:t>ปี</a:t>
            </a:r>
            <a:endParaRPr lang="en-US" sz="4400" dirty="0">
              <a:latin typeface="Quark" panose="02000000000000000000" pitchFamily="50" charset="-34"/>
              <a:cs typeface="Quark" panose="02000000000000000000" pitchFamily="50" charset="-34"/>
            </a:endParaRPr>
          </a:p>
        </p:txBody>
      </p:sp>
      <p:sp>
        <p:nvSpPr>
          <p:cNvPr id="26" name="Snip Diagonal Corner Rectangle 25"/>
          <p:cNvSpPr/>
          <p:nvPr/>
        </p:nvSpPr>
        <p:spPr>
          <a:xfrm>
            <a:off x="2238812" y="4541207"/>
            <a:ext cx="8864618" cy="769258"/>
          </a:xfrm>
          <a:prstGeom prst="snip2Diag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2433005" y="4658146"/>
            <a:ext cx="84762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3600" dirty="0" smtClean="0">
                <a:latin typeface="Quark" panose="02000000000000000000" pitchFamily="50" charset="-34"/>
                <a:cs typeface="Quark" panose="02000000000000000000" pitchFamily="50" charset="-34"/>
              </a:rPr>
              <a:t>ได้มีโอกาสร่วมงานกับ </a:t>
            </a:r>
            <a:r>
              <a:rPr lang="en-US" sz="3600" dirty="0" smtClean="0">
                <a:latin typeface="Quark" panose="02000000000000000000" pitchFamily="50" charset="-34"/>
                <a:cs typeface="Quark" panose="02000000000000000000" pitchFamily="50" charset="-34"/>
              </a:rPr>
              <a:t>Mozilla </a:t>
            </a:r>
            <a:r>
              <a:rPr lang="th-TH" sz="3600" dirty="0" smtClean="0">
                <a:latin typeface="Quark" panose="02000000000000000000" pitchFamily="50" charset="-34"/>
                <a:cs typeface="Quark" panose="02000000000000000000" pitchFamily="50" charset="-34"/>
              </a:rPr>
              <a:t>พัฒนาแอพบน </a:t>
            </a:r>
            <a:r>
              <a:rPr lang="en-US" sz="3600" dirty="0" err="1" smtClean="0">
                <a:latin typeface="Quark" panose="02000000000000000000" pitchFamily="50" charset="-34"/>
                <a:cs typeface="Quark" panose="02000000000000000000" pitchFamily="50" charset="-34"/>
              </a:rPr>
              <a:t>FirefoxOS</a:t>
            </a:r>
            <a:endParaRPr lang="en-US" sz="3600" dirty="0">
              <a:latin typeface="Quark" panose="02000000000000000000" pitchFamily="50" charset="-34"/>
              <a:cs typeface="Quark" panose="02000000000000000000" pitchFamily="50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050534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605752" y="3894083"/>
            <a:ext cx="5407572" cy="2800767"/>
          </a:xfrm>
          <a:prstGeom prst="rect">
            <a:avLst/>
          </a:prstGeom>
          <a:solidFill>
            <a:schemeClr val="bg2">
              <a:lumMod val="10000"/>
              <a:alpha val="56078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Ada Lovelace</a:t>
            </a:r>
            <a:endParaRPr lang="th-TH" sz="4400" b="1" dirty="0" smtClean="0">
              <a:solidFill>
                <a:schemeClr val="bg1"/>
              </a:solidFill>
              <a:latin typeface="Quark" panose="02000000000000000000" pitchFamily="50" charset="-34"/>
              <a:cs typeface="Quark" panose="02000000000000000000" pitchFamily="50" charset="-34"/>
            </a:endParaRPr>
          </a:p>
          <a:p>
            <a:r>
              <a:rPr lang="th-TH" sz="4400" dirty="0" smtClean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โปรแกรมเมอร์คนแรกของโลก</a:t>
            </a:r>
          </a:p>
          <a:p>
            <a:r>
              <a:rPr lang="th-TH" sz="4400" dirty="0" smtClean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ทั้งสวย ทั้งเก่ง แถมยังเป็น</a:t>
            </a:r>
            <a:endParaRPr lang="en-US" sz="4400" dirty="0" smtClean="0">
              <a:solidFill>
                <a:schemeClr val="bg1"/>
              </a:solidFill>
              <a:latin typeface="Quark" panose="02000000000000000000" pitchFamily="50" charset="-34"/>
              <a:cs typeface="Quark" panose="02000000000000000000" pitchFamily="50" charset="-34"/>
            </a:endParaRPr>
          </a:p>
          <a:p>
            <a:r>
              <a:rPr lang="th-TH" sz="4400" dirty="0" smtClean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เจ้าหญิงอีกต่างหาก</a:t>
            </a:r>
            <a:endParaRPr lang="en-US" sz="4400" dirty="0">
              <a:solidFill>
                <a:schemeClr val="bg1"/>
              </a:solidFill>
              <a:latin typeface="Quark" panose="02000000000000000000" pitchFamily="50" charset="-34"/>
              <a:cs typeface="Quark" panose="02000000000000000000" pitchFamily="50" charset="-34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105598" y="1799819"/>
            <a:ext cx="9980804" cy="19311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th-TH" sz="8800" dirty="0" smtClean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โปรแกรมเมอร์คนแรกของโลก</a:t>
            </a:r>
            <a:endParaRPr lang="en-US" sz="8800" dirty="0">
              <a:solidFill>
                <a:schemeClr val="bg1"/>
              </a:solidFill>
              <a:latin typeface="Quark" panose="02000000000000000000" pitchFamily="50" charset="-34"/>
              <a:cs typeface="Quark" panose="02000000000000000000" pitchFamily="50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138929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xit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447" y="0"/>
            <a:ext cx="13716000" cy="6858000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948468" y="1745222"/>
            <a:ext cx="5909532" cy="258547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th-TH" sz="9600" dirty="0" smtClean="0">
                <a:solidFill>
                  <a:prstClr val="white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เขาเขียน</a:t>
            </a:r>
            <a:r>
              <a:rPr lang="th-TH" sz="9600" dirty="0" smtClean="0">
                <a:solidFill>
                  <a:prstClr val="white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มัน</a:t>
            </a:r>
          </a:p>
          <a:p>
            <a:pPr algn="ctr"/>
            <a:r>
              <a:rPr lang="th-TH" sz="9600" dirty="0" smtClean="0">
                <a:solidFill>
                  <a:prstClr val="white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ด้วย</a:t>
            </a:r>
            <a:r>
              <a:rPr lang="th-TH" sz="9600" dirty="0" smtClean="0">
                <a:solidFill>
                  <a:prstClr val="white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ภาษาอะไร</a:t>
            </a:r>
            <a:r>
              <a:rPr lang="en-US" sz="9600" dirty="0" smtClean="0">
                <a:solidFill>
                  <a:prstClr val="white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?</a:t>
            </a:r>
            <a:endParaRPr lang="en-US" sz="9600" dirty="0">
              <a:solidFill>
                <a:prstClr val="white"/>
              </a:solidFill>
              <a:latin typeface="Quark" panose="02000000000000000000" pitchFamily="50" charset="-34"/>
              <a:cs typeface="Quark" panose="02000000000000000000" pitchFamily="50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250218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7456" y="650707"/>
            <a:ext cx="1734597" cy="32334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580" y="4217871"/>
            <a:ext cx="2250888" cy="225088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0431" y="2370414"/>
            <a:ext cx="2282825" cy="1750166"/>
          </a:xfrm>
          <a:prstGeom prst="rect">
            <a:avLst/>
          </a:prstGeom>
        </p:spPr>
      </p:pic>
      <p:pic>
        <p:nvPicPr>
          <p:cNvPr id="1026" name="Picture 2" descr="Image result for python logo 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2849" y="1614759"/>
            <a:ext cx="34290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javascript logo 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33" r="23527"/>
          <a:stretch/>
        </p:blipFill>
        <p:spPr bwMode="auto">
          <a:xfrm>
            <a:off x="4654504" y="1987168"/>
            <a:ext cx="2493617" cy="2628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ruby programming logo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3790" y="4616102"/>
            <a:ext cx="1755106" cy="2014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Image result for php programming logo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6495" y="5119922"/>
            <a:ext cx="2497846" cy="1348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/>
          <p:cNvGrpSpPr/>
          <p:nvPr/>
        </p:nvGrpSpPr>
        <p:grpSpPr>
          <a:xfrm>
            <a:off x="10458469" y="3886199"/>
            <a:ext cx="1208408" cy="1737318"/>
            <a:chOff x="9185116" y="3886200"/>
            <a:chExt cx="1208408" cy="1737318"/>
          </a:xfrm>
        </p:grpSpPr>
        <p:pic>
          <p:nvPicPr>
            <p:cNvPr id="1038" name="Picture 14" descr="Image result for swift logo pn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85116" y="3886200"/>
              <a:ext cx="1143813" cy="10294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/>
            <p:cNvSpPr txBox="1"/>
            <p:nvPr/>
          </p:nvSpPr>
          <p:spPr>
            <a:xfrm>
              <a:off x="9185116" y="4915632"/>
              <a:ext cx="120840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solidFill>
                    <a:schemeClr val="bg1"/>
                  </a:solidFill>
                  <a:latin typeface="Calibri Light" panose="020F0302020204030204" pitchFamily="34" charset="0"/>
                  <a:cs typeface="Quark" panose="02000000000000000000" pitchFamily="50" charset="-34"/>
                </a:rPr>
                <a:t>S</a:t>
              </a:r>
              <a:r>
                <a:rPr lang="en-US" sz="4000" dirty="0" smtClean="0">
                  <a:solidFill>
                    <a:schemeClr val="bg1"/>
                  </a:solidFill>
                  <a:latin typeface="Calibri Light" panose="020F0302020204030204" pitchFamily="34" charset="0"/>
                  <a:cs typeface="Quark" panose="02000000000000000000" pitchFamily="50" charset="-34"/>
                </a:rPr>
                <a:t>wift</a:t>
              </a:r>
              <a:endParaRPr lang="en-US" sz="4000" dirty="0">
                <a:solidFill>
                  <a:schemeClr val="bg1"/>
                </a:solidFill>
                <a:latin typeface="Calibri Light" panose="020F0302020204030204" pitchFamily="34" charset="0"/>
                <a:cs typeface="Quark" panose="02000000000000000000" pitchFamily="50" charset="-34"/>
              </a:endParaRPr>
            </a:p>
          </p:txBody>
        </p:sp>
      </p:grpSp>
      <p:pic>
        <p:nvPicPr>
          <p:cNvPr id="1042" name="Picture 18" descr="Related image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8421" y="291791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Image result for rust programming logo 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252" y="521382"/>
            <a:ext cx="1106488" cy="1106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Image result for c programming logo png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00" t="17777" r="16945" b="18001"/>
          <a:stretch/>
        </p:blipFill>
        <p:spPr bwMode="auto">
          <a:xfrm>
            <a:off x="4623294" y="554539"/>
            <a:ext cx="1295400" cy="1269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 descr="Image result for r programming language logo 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303" y="2414076"/>
            <a:ext cx="1268022" cy="1017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6" name="Picture 32" descr="Image result for objective c logo 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4780" y="4554048"/>
            <a:ext cx="956897" cy="956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 descr="Image result for kotlin logo 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7349" y="349185"/>
            <a:ext cx="956792" cy="950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0" name="Picture 36" descr="Image result for perl programming language logo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9975" y="5763218"/>
            <a:ext cx="2232025" cy="1082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6" name="Picture 42" descr="Image result for groovy logo png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5944" y="496209"/>
            <a:ext cx="1894623" cy="997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1243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50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824134" y="2053883"/>
            <a:ext cx="10515600" cy="258547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th-TH" sz="11500" dirty="0" smtClean="0">
                <a:solidFill>
                  <a:prstClr val="white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แล้วภาษาอะไร</a:t>
            </a:r>
          </a:p>
          <a:p>
            <a:pPr algn="ctr"/>
            <a:r>
              <a:rPr lang="th-TH" sz="11500" dirty="0" smtClean="0">
                <a:solidFill>
                  <a:prstClr val="white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เป็นที่นิยมมากที่สุด</a:t>
            </a:r>
            <a:r>
              <a:rPr lang="en-US" sz="11500" dirty="0" smtClean="0">
                <a:solidFill>
                  <a:prstClr val="white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?</a:t>
            </a:r>
            <a:endParaRPr lang="th-TH" sz="11500" dirty="0" smtClean="0">
              <a:solidFill>
                <a:prstClr val="white"/>
              </a:solidFill>
              <a:latin typeface="Quark" panose="02000000000000000000" pitchFamily="50" charset="-34"/>
              <a:cs typeface="Quark" panose="02000000000000000000" pitchFamily="50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493730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281120"/>
              </p:ext>
            </p:extLst>
          </p:nvPr>
        </p:nvGraphicFramePr>
        <p:xfrm>
          <a:off x="0" y="0"/>
          <a:ext cx="12192000" cy="58293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3" name="Rectangle 12"/>
          <p:cNvSpPr/>
          <p:nvPr/>
        </p:nvSpPr>
        <p:spPr>
          <a:xfrm>
            <a:off x="0" y="5829300"/>
            <a:ext cx="12192000" cy="1028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2" descr="Image result for stackoverflow logo 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5918" y="5940238"/>
            <a:ext cx="3032125" cy="760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4221907" y="6243846"/>
            <a:ext cx="897874" cy="6435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dirty="0" smtClean="0">
                <a:latin typeface="Quark" panose="02000000000000000000" pitchFamily="50" charset="-34"/>
                <a:cs typeface="Quark" panose="02000000000000000000" pitchFamily="50" charset="-34"/>
              </a:rPr>
              <a:t>ที่มา</a:t>
            </a:r>
            <a:endParaRPr lang="en-US" sz="4000" dirty="0">
              <a:latin typeface="Quark" panose="02000000000000000000" pitchFamily="50" charset="-34"/>
              <a:cs typeface="Quark" panose="02000000000000000000" pitchFamily="50" charset="-34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578878" y="0"/>
            <a:ext cx="46131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http://stackoverflow.com/insights/survey/2016</a:t>
            </a:r>
          </a:p>
        </p:txBody>
      </p:sp>
    </p:spTree>
    <p:extLst>
      <p:ext uri="{BB962C8B-B14F-4D97-AF65-F5344CB8AC3E}">
        <p14:creationId xmlns:p14="http://schemas.microsoft.com/office/powerpoint/2010/main" val="840472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3845863" y="991565"/>
            <a:ext cx="6391216" cy="258547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11500" b="1" dirty="0" smtClean="0">
                <a:solidFill>
                  <a:prstClr val="white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JavaScript</a:t>
            </a:r>
            <a:endParaRPr lang="th-TH" sz="11500" b="1" dirty="0" smtClean="0">
              <a:solidFill>
                <a:prstClr val="white"/>
              </a:solidFill>
              <a:latin typeface="Quark" panose="02000000000000000000" pitchFamily="50" charset="-34"/>
              <a:cs typeface="Quark" panose="02000000000000000000" pitchFamily="50" charset="-34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945157" y="3349282"/>
            <a:ext cx="10515600" cy="258547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th-TH" sz="11500" dirty="0" smtClean="0">
                <a:solidFill>
                  <a:prstClr val="white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ทำอะไรได้บ้าง</a:t>
            </a:r>
            <a:r>
              <a:rPr lang="en-US" sz="11500" dirty="0" smtClean="0">
                <a:solidFill>
                  <a:prstClr val="white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?</a:t>
            </a:r>
            <a:endParaRPr lang="th-TH" sz="11500" dirty="0" smtClean="0">
              <a:solidFill>
                <a:prstClr val="white"/>
              </a:solidFill>
              <a:latin typeface="Quark" panose="02000000000000000000" pitchFamily="50" charset="-34"/>
              <a:cs typeface="Quark" panose="02000000000000000000" pitchFamily="50" charset="-34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60" r="24916"/>
          <a:stretch/>
        </p:blipFill>
        <p:spPr>
          <a:xfrm>
            <a:off x="1701113" y="1046061"/>
            <a:ext cx="2238880" cy="2476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847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5311" y="4424841"/>
            <a:ext cx="1682496" cy="168249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1" name="TextBox 10"/>
          <p:cNvSpPr txBox="1"/>
          <p:nvPr/>
        </p:nvSpPr>
        <p:spPr>
          <a:xfrm>
            <a:off x="4931735" y="6309871"/>
            <a:ext cx="1989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Web Application</a:t>
            </a:r>
            <a:endParaRPr 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389018" y="420500"/>
            <a:ext cx="3317761" cy="2391836"/>
            <a:chOff x="523489" y="407053"/>
            <a:chExt cx="3317761" cy="2391836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3489" y="407053"/>
              <a:ext cx="3317761" cy="2163069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72835" y="2341354"/>
              <a:ext cx="457535" cy="457535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</p:grpSp>
      <p:grpSp>
        <p:nvGrpSpPr>
          <p:cNvPr id="19" name="Group 18"/>
          <p:cNvGrpSpPr/>
          <p:nvPr/>
        </p:nvGrpSpPr>
        <p:grpSpPr>
          <a:xfrm>
            <a:off x="4066685" y="420500"/>
            <a:ext cx="3633604" cy="2395761"/>
            <a:chOff x="4201156" y="407053"/>
            <a:chExt cx="3633604" cy="2395761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5"/>
            <a:srcRect r="1596"/>
            <a:stretch/>
          </p:blipFill>
          <p:spPr>
            <a:xfrm>
              <a:off x="4201156" y="407053"/>
              <a:ext cx="3633604" cy="2163069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3074" name="Picture 2" descr="Image result for google logo png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976" t="14471" r="13730" b="12823"/>
            <a:stretch/>
          </p:blipFill>
          <p:spPr bwMode="auto">
            <a:xfrm>
              <a:off x="5791708" y="2341354"/>
              <a:ext cx="452500" cy="46146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0" name="Group 19"/>
          <p:cNvGrpSpPr/>
          <p:nvPr/>
        </p:nvGrpSpPr>
        <p:grpSpPr>
          <a:xfrm>
            <a:off x="8060195" y="420500"/>
            <a:ext cx="3692512" cy="2404358"/>
            <a:chOff x="8194666" y="407053"/>
            <a:chExt cx="3692512" cy="2404358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194666" y="407053"/>
              <a:ext cx="3692512" cy="2163069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3076" name="Picture 4" descr="Image result for outlook logo 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05893" y="2341354"/>
              <a:ext cx="470057" cy="470057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3" name="Title 1"/>
          <p:cNvSpPr txBox="1">
            <a:spLocks/>
          </p:cNvSpPr>
          <p:nvPr/>
        </p:nvSpPr>
        <p:spPr>
          <a:xfrm>
            <a:off x="668758" y="3278713"/>
            <a:ext cx="10515600" cy="91343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th-TH" dirty="0" smtClean="0">
                <a:solidFill>
                  <a:prstClr val="white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เกือบ </a:t>
            </a:r>
            <a:r>
              <a:rPr lang="en-US" dirty="0" smtClean="0">
                <a:solidFill>
                  <a:prstClr val="white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100% </a:t>
            </a:r>
            <a:r>
              <a:rPr lang="th-TH" dirty="0" smtClean="0">
                <a:solidFill>
                  <a:prstClr val="white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ของเว็บไซต์ในปัจจุบันล้วนใช้</a:t>
            </a:r>
            <a:r>
              <a:rPr lang="th-TH" dirty="0" smtClean="0">
                <a:solidFill>
                  <a:prstClr val="white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งาน</a:t>
            </a:r>
            <a:r>
              <a:rPr lang="th-TH" dirty="0" smtClean="0">
                <a:solidFill>
                  <a:prstClr val="white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 </a:t>
            </a:r>
            <a:r>
              <a:rPr lang="en-US" dirty="0" smtClean="0">
                <a:solidFill>
                  <a:prstClr val="white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JavaScript</a:t>
            </a:r>
            <a:endParaRPr lang="th-TH" dirty="0" smtClean="0">
              <a:solidFill>
                <a:prstClr val="white"/>
              </a:solidFill>
              <a:latin typeface="Quark" panose="02000000000000000000" pitchFamily="50" charset="-34"/>
              <a:cs typeface="Quark" panose="02000000000000000000" pitchFamily="50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080163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Image result for netflix logo 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4" t="14014" r="3380" b="14686"/>
          <a:stretch/>
        </p:blipFill>
        <p:spPr bwMode="auto">
          <a:xfrm>
            <a:off x="990600" y="777240"/>
            <a:ext cx="3593646" cy="144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Image result for paypal logo 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7421" y="2577465"/>
            <a:ext cx="2533650" cy="1352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Image result for uber logo 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7616" y="799862"/>
            <a:ext cx="2533650" cy="1425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Image result for linkedin logo 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136" b="29864"/>
          <a:stretch/>
        </p:blipFill>
        <p:spPr bwMode="auto">
          <a:xfrm>
            <a:off x="8044636" y="821136"/>
            <a:ext cx="3400017" cy="1360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 descr="Image result for jitta logo 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634" b="21634"/>
          <a:stretch/>
        </p:blipFill>
        <p:spPr bwMode="auto">
          <a:xfrm>
            <a:off x="6666141" y="2577465"/>
            <a:ext cx="2381250" cy="1356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4203" y="4326337"/>
            <a:ext cx="1678535" cy="167853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2" name="TextBox 11"/>
          <p:cNvSpPr txBox="1"/>
          <p:nvPr/>
        </p:nvSpPr>
        <p:spPr>
          <a:xfrm>
            <a:off x="5503561" y="6211367"/>
            <a:ext cx="1439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Server-Side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1882" y="4680695"/>
            <a:ext cx="3731037" cy="1554599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02811" y="5918979"/>
            <a:ext cx="491321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>
                    <a:lumMod val="85000"/>
                  </a:schemeClr>
                </a:solidFill>
              </a:rPr>
              <a:t>https://www.linkedin.com/pulse/top-5-companies-using-nodejs-production-anthony-delgado</a:t>
            </a:r>
          </a:p>
        </p:txBody>
      </p:sp>
    </p:spTree>
    <p:extLst>
      <p:ext uri="{BB962C8B-B14F-4D97-AF65-F5344CB8AC3E}">
        <p14:creationId xmlns:p14="http://schemas.microsoft.com/office/powerpoint/2010/main" val="3366029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6093" y="4213274"/>
            <a:ext cx="1682496" cy="168249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4989887" y="6098304"/>
            <a:ext cx="22349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Mobile Application</a:t>
            </a:r>
            <a:endParaRPr lang="en-US" dirty="0"/>
          </a:p>
        </p:txBody>
      </p:sp>
      <p:pic>
        <p:nvPicPr>
          <p:cNvPr id="5122" name="Picture 2" descr="Faceboo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208" y="624937"/>
            <a:ext cx="1600076" cy="1600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Instagra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2755" y="624937"/>
            <a:ext cx="1600076" cy="1600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https://a2.muscache.com/airbnb/static/icons/apple-touch-icon-180x180-bcbe0e3960cd084eb8eaf1353cf3c730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7302" y="624937"/>
            <a:ext cx="1600076" cy="1600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Tesla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1849" y="624937"/>
            <a:ext cx="1600076" cy="1600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4" name="Picture 14" descr="Tencent QQ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4506" y="2892270"/>
            <a:ext cx="1600076" cy="1600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6" name="Picture 16" descr="Baidu Mobile (手机百度)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6396" y="624937"/>
            <a:ext cx="1600076" cy="1600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8" name="Picture 18" descr="Bloomber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0100" y="2892270"/>
            <a:ext cx="1600076" cy="1600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190399" y="5959804"/>
            <a:ext cx="353827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bg1">
                    <a:lumMod val="85000"/>
                  </a:schemeClr>
                </a:solidFill>
              </a:rPr>
              <a:t>https://facebook.github.io/react-native</a:t>
            </a:r>
            <a:r>
              <a:rPr lang="en-US" sz="1600" dirty="0" smtClean="0">
                <a:solidFill>
                  <a:schemeClr val="bg1">
                    <a:lumMod val="85000"/>
                  </a:schemeClr>
                </a:solidFill>
              </a:rPr>
              <a:t>/</a:t>
            </a:r>
            <a:endParaRPr lang="th-TH" sz="1600" dirty="0" smtClean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sz="1600" dirty="0" smtClean="0">
                <a:solidFill>
                  <a:schemeClr val="bg1">
                    <a:lumMod val="85000"/>
                  </a:schemeClr>
                </a:solidFill>
              </a:rPr>
              <a:t>showcase.html</a:t>
            </a:r>
            <a:endParaRPr lang="en-US" sz="16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2528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1928862"/>
            <a:ext cx="12192000" cy="1307882"/>
          </a:xfrm>
          <a:prstGeom prst="rect">
            <a:avLst/>
          </a:prstGeom>
          <a:solidFill>
            <a:srgbClr val="FFFF00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000" b="1" dirty="0" smtClean="0">
                <a:latin typeface="Quark" panose="02000000000000000000" pitchFamily="50" charset="-34"/>
                <a:cs typeface="Quark" panose="02000000000000000000" pitchFamily="50" charset="-34"/>
              </a:rPr>
              <a:t>Programming for the </a:t>
            </a:r>
            <a:r>
              <a:rPr lang="en-US" sz="8000" b="1" dirty="0" err="1" smtClean="0">
                <a:latin typeface="Quark" panose="02000000000000000000" pitchFamily="50" charset="-34"/>
                <a:cs typeface="Quark" panose="02000000000000000000" pitchFamily="50" charset="-34"/>
              </a:rPr>
              <a:t>Noobs</a:t>
            </a:r>
            <a:endParaRPr lang="en-US" sz="8000" b="1" dirty="0">
              <a:latin typeface="Quark" panose="02000000000000000000" pitchFamily="50" charset="-34"/>
              <a:cs typeface="Quark" panose="02000000000000000000" pitchFamily="50" charset="-34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089193" y="515198"/>
            <a:ext cx="8011409" cy="138552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th-TH" sz="7200" dirty="0" smtClean="0">
                <a:solidFill>
                  <a:prstClr val="white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เสาร์อาทิตย์นี้เจอกัน</a:t>
            </a:r>
            <a:endParaRPr lang="en-US" sz="7200" dirty="0">
              <a:solidFill>
                <a:prstClr val="white"/>
              </a:solidFill>
              <a:latin typeface="Quark" panose="02000000000000000000" pitchFamily="50" charset="-34"/>
              <a:cs typeface="Quark" panose="02000000000000000000" pitchFamily="50" charset="-34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37097" y="3813584"/>
            <a:ext cx="10515600" cy="13078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th-TH" sz="5400" dirty="0" smtClean="0">
                <a:solidFill>
                  <a:prstClr val="white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เสาร์</a:t>
            </a:r>
            <a:r>
              <a:rPr lang="en-US" sz="5400" dirty="0">
                <a:solidFill>
                  <a:prstClr val="white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 </a:t>
            </a:r>
            <a:r>
              <a:rPr lang="en-US" sz="5400" dirty="0" smtClean="0">
                <a:solidFill>
                  <a:prstClr val="white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   09:00 ~ 12:00</a:t>
            </a:r>
          </a:p>
          <a:p>
            <a:pPr algn="ctr"/>
            <a:r>
              <a:rPr lang="th-TH" sz="5400" dirty="0" smtClean="0">
                <a:solidFill>
                  <a:prstClr val="white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อาทิตย์ </a:t>
            </a:r>
            <a:r>
              <a:rPr lang="en-US" sz="5400" dirty="0" smtClean="0">
                <a:solidFill>
                  <a:prstClr val="white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13:00 ~ 16:00</a:t>
            </a:r>
            <a:endParaRPr lang="en-US" sz="5400" dirty="0">
              <a:solidFill>
                <a:prstClr val="white"/>
              </a:solidFill>
              <a:latin typeface="Quark" panose="02000000000000000000" pitchFamily="50" charset="-34"/>
              <a:cs typeface="Quark" panose="02000000000000000000" pitchFamily="50" charset="-34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2045781" y="5367237"/>
            <a:ext cx="8098231" cy="13078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th-TH" sz="6000" dirty="0" smtClean="0">
                <a:solidFill>
                  <a:prstClr val="white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ที่ </a:t>
            </a:r>
            <a:r>
              <a:rPr lang="en-US" sz="6000" dirty="0" smtClean="0">
                <a:solidFill>
                  <a:prstClr val="white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Startup House </a:t>
            </a:r>
            <a:r>
              <a:rPr lang="en-US" sz="6000" dirty="0" err="1" smtClean="0">
                <a:solidFill>
                  <a:prstClr val="white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Rayong</a:t>
            </a:r>
            <a:endParaRPr lang="en-US" sz="6000" dirty="0">
              <a:solidFill>
                <a:prstClr val="white"/>
              </a:solidFill>
              <a:latin typeface="Quark" panose="02000000000000000000" pitchFamily="50" charset="-34"/>
              <a:cs typeface="Quark" panose="02000000000000000000" pitchFamily="50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057762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3232" y="477390"/>
            <a:ext cx="4537422" cy="1125911"/>
          </a:xfrm>
          <a:prstGeom prst="rect">
            <a:avLst/>
          </a:prstGeom>
        </p:spPr>
      </p:pic>
      <p:sp>
        <p:nvSpPr>
          <p:cNvPr id="17" name="Title 1"/>
          <p:cNvSpPr txBox="1">
            <a:spLocks/>
          </p:cNvSpPr>
          <p:nvPr/>
        </p:nvSpPr>
        <p:spPr>
          <a:xfrm>
            <a:off x="1668200" y="477390"/>
            <a:ext cx="4343743" cy="1125911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th-TH" sz="6000" b="1" dirty="0" smtClean="0">
                <a:latin typeface="Quark" panose="02000000000000000000" pitchFamily="50" charset="-34"/>
                <a:cs typeface="Quark" panose="02000000000000000000" pitchFamily="50" charset="-34"/>
              </a:rPr>
              <a:t>เป้าหมายของ</a:t>
            </a:r>
            <a:endParaRPr lang="en-US" sz="6000" b="1" dirty="0">
              <a:latin typeface="Quark" panose="02000000000000000000" pitchFamily="50" charset="-34"/>
              <a:cs typeface="Quark" panose="02000000000000000000" pitchFamily="50" charset="-34"/>
            </a:endParaRPr>
          </a:p>
        </p:txBody>
      </p:sp>
      <p:sp>
        <p:nvSpPr>
          <p:cNvPr id="20" name="Title 1"/>
          <p:cNvSpPr txBox="1">
            <a:spLocks/>
          </p:cNvSpPr>
          <p:nvPr/>
        </p:nvSpPr>
        <p:spPr>
          <a:xfrm>
            <a:off x="1827857" y="1812544"/>
            <a:ext cx="2646385" cy="57430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th-TH" u="sng" dirty="0" smtClean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ระยะสั้น</a:t>
            </a:r>
            <a:endParaRPr lang="en-US" u="sng" dirty="0">
              <a:solidFill>
                <a:schemeClr val="bg1"/>
              </a:solidFill>
              <a:latin typeface="Quark" panose="02000000000000000000" pitchFamily="50" charset="-34"/>
              <a:cs typeface="Quark" panose="02000000000000000000" pitchFamily="50" charset="-34"/>
            </a:endParaRPr>
          </a:p>
        </p:txBody>
      </p:sp>
      <p:sp>
        <p:nvSpPr>
          <p:cNvPr id="21" name="Title 1"/>
          <p:cNvSpPr txBox="1">
            <a:spLocks/>
          </p:cNvSpPr>
          <p:nvPr/>
        </p:nvSpPr>
        <p:spPr>
          <a:xfrm>
            <a:off x="7034800" y="1816780"/>
            <a:ext cx="3226600" cy="57430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th-TH" u="sng" dirty="0" smtClean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ระยะยาว</a:t>
            </a:r>
            <a:endParaRPr lang="en-US" u="sng" dirty="0">
              <a:solidFill>
                <a:schemeClr val="bg1"/>
              </a:solidFill>
              <a:latin typeface="Quark" panose="02000000000000000000" pitchFamily="50" charset="-34"/>
              <a:cs typeface="Quark" panose="02000000000000000000" pitchFamily="50" charset="-34"/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/>
          </p:nvPr>
        </p:nvSpPr>
        <p:spPr>
          <a:xfrm>
            <a:off x="838200" y="2604562"/>
            <a:ext cx="4953000" cy="3790116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th-TH" sz="3000" dirty="0" smtClean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มอบความรู้ทางด้าน </a:t>
            </a:r>
            <a:r>
              <a:rPr lang="en-US" sz="3000" dirty="0" smtClean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IT </a:t>
            </a:r>
            <a:r>
              <a:rPr lang="th-TH" sz="3000" dirty="0" smtClean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ให้แก่ผู้ที่สนใจ</a:t>
            </a:r>
            <a:r>
              <a:rPr lang="en-US" sz="3000" dirty="0" smtClean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 </a:t>
            </a:r>
            <a:r>
              <a:rPr lang="th-TH" sz="3000" dirty="0" smtClean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ด้วยการทำคอร์สออนไลน์ โดยไม่คิดค่าใช้จ่ายใดๆ ทั้งสิ้น</a:t>
            </a:r>
          </a:p>
          <a:p>
            <a:pPr marL="514350" indent="-514350">
              <a:buFont typeface="+mj-lt"/>
              <a:buAutoNum type="arabicPeriod"/>
            </a:pPr>
            <a:r>
              <a:rPr lang="th-TH" sz="3000" dirty="0" smtClean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สร้าง </a:t>
            </a:r>
            <a:r>
              <a:rPr lang="en-US" sz="3000" dirty="0" smtClean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Developer </a:t>
            </a:r>
            <a:r>
              <a:rPr lang="th-TH" sz="3000" dirty="0" smtClean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ที่มีคุณภาพ</a:t>
            </a:r>
            <a:br>
              <a:rPr lang="th-TH" sz="3000" dirty="0" smtClean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</a:br>
            <a:r>
              <a:rPr lang="th-TH" sz="3000" dirty="0" smtClean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ให้เพียงพอต่อตลาด </a:t>
            </a:r>
            <a:r>
              <a:rPr lang="en-US" sz="3000" dirty="0" smtClean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STARTUP</a:t>
            </a:r>
            <a:br>
              <a:rPr lang="en-US" sz="3000" dirty="0" smtClean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</a:br>
            <a:r>
              <a:rPr lang="th-TH" sz="3000" dirty="0" smtClean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ที่กำลังเติบโตขึ้นในเมืองไทย</a:t>
            </a:r>
            <a:endParaRPr lang="en-US" sz="3000" dirty="0">
              <a:solidFill>
                <a:schemeClr val="bg1"/>
              </a:solidFill>
              <a:latin typeface="Quark" panose="02000000000000000000" pitchFamily="50" charset="-34"/>
              <a:cs typeface="Quark" panose="02000000000000000000" pitchFamily="50" charset="-34"/>
            </a:endParaRPr>
          </a:p>
        </p:txBody>
      </p:sp>
      <p:sp>
        <p:nvSpPr>
          <p:cNvPr id="26" name="Content Placeholder 2"/>
          <p:cNvSpPr txBox="1">
            <a:spLocks/>
          </p:cNvSpPr>
          <p:nvPr/>
        </p:nvSpPr>
        <p:spPr>
          <a:xfrm>
            <a:off x="6171600" y="2604562"/>
            <a:ext cx="4953000" cy="37901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th-TH" sz="3000" dirty="0" smtClean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เป็นมหาวิทยาลัยออนไลน์</a:t>
            </a:r>
            <a:br>
              <a:rPr lang="th-TH" sz="3000" dirty="0" smtClean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</a:br>
            <a:r>
              <a:rPr lang="th-TH" sz="3000" dirty="0" smtClean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ที่รวบรวมเนื้อหาทุกสาขาวิชา</a:t>
            </a:r>
            <a:br>
              <a:rPr lang="th-TH" sz="3000" dirty="0" smtClean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</a:br>
            <a:r>
              <a:rPr lang="th-TH" sz="3000" dirty="0" smtClean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จากทั่วทุกมุมโลก โดยเปิดโอกาสให้ทุกๆ คนสามารถเข้ามาแบ่งปันความรู้กันได้อย่างอิสระ</a:t>
            </a:r>
          </a:p>
          <a:p>
            <a:pPr marL="514350" indent="-514350">
              <a:buFont typeface="+mj-lt"/>
              <a:buAutoNum type="arabicPeriod"/>
            </a:pPr>
            <a:r>
              <a:rPr lang="th-TH" sz="3000" dirty="0" smtClean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ลดต้นทุนการศึกษา เพื่อเปิดโอกาสให้ทุกๆ คนสามารถเข้ามาหาความรู้ได้โดยไม่ต้องมีค่าใช้จ่ายใดๆ ทั้งสิ้น</a:t>
            </a:r>
            <a:endParaRPr lang="en-US" sz="3000" dirty="0">
              <a:solidFill>
                <a:schemeClr val="bg1"/>
              </a:solidFill>
              <a:latin typeface="Quark" panose="02000000000000000000" pitchFamily="50" charset="-34"/>
              <a:cs typeface="Quark" panose="02000000000000000000" pitchFamily="50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350083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3.7037E-7 L 0.18607 0.00023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29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0" grpId="0"/>
      <p:bldP spid="21" grpId="0"/>
      <p:bldP spid="22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6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67303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89" t="5052" r="25497" b="4544"/>
          <a:stretch/>
        </p:blipFill>
        <p:spPr>
          <a:xfrm>
            <a:off x="2665267" y="1555986"/>
            <a:ext cx="2201449" cy="40195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32" t="2147" r="15822" b="2568"/>
          <a:stretch/>
        </p:blipFill>
        <p:spPr>
          <a:xfrm>
            <a:off x="7247247" y="1555986"/>
            <a:ext cx="2350333" cy="4029075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1" y="340405"/>
            <a:ext cx="12191999" cy="985234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th-TH" sz="7200" b="1" dirty="0" smtClean="0">
                <a:solidFill>
                  <a:prstClr val="white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สอนเขียนแอพ</a:t>
            </a:r>
            <a:endParaRPr lang="en-US" sz="7200" b="1" dirty="0">
              <a:solidFill>
                <a:prstClr val="white"/>
              </a:solidFill>
              <a:latin typeface="Quark" panose="02000000000000000000" pitchFamily="50" charset="-34"/>
              <a:cs typeface="Quark" panose="02000000000000000000" pitchFamily="50" charset="-34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4619295" y="5700855"/>
            <a:ext cx="2953408" cy="1157145"/>
            <a:chOff x="9238592" y="5684927"/>
            <a:chExt cx="2953408" cy="1157145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238593" y="5684927"/>
              <a:ext cx="2953407" cy="732855"/>
            </a:xfrm>
            <a:prstGeom prst="rect">
              <a:avLst/>
            </a:prstGeom>
          </p:spPr>
        </p:pic>
        <p:sp>
          <p:nvSpPr>
            <p:cNvPr id="16" name="Title 1"/>
            <p:cNvSpPr txBox="1">
              <a:spLocks/>
            </p:cNvSpPr>
            <p:nvPr/>
          </p:nvSpPr>
          <p:spPr>
            <a:xfrm>
              <a:off x="9238592" y="6416566"/>
              <a:ext cx="2953407" cy="42550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txBody>
            <a:bodyPr vert="horz" lIns="91440" tIns="45720" rIns="91440" bIns="45720" rtlCol="0" anchor="b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2400" dirty="0" smtClean="0">
                  <a:solidFill>
                    <a:prstClr val="white"/>
                  </a:solidFill>
                  <a:latin typeface="Quark" panose="02000000000000000000" pitchFamily="50" charset="-34"/>
                  <a:cs typeface="Quark" panose="02000000000000000000" pitchFamily="50" charset="-34"/>
                </a:rPr>
                <a:t>Learning is Freedom!</a:t>
              </a:r>
              <a:endParaRPr lang="en-US" sz="2400" dirty="0">
                <a:solidFill>
                  <a:prstClr val="white"/>
                </a:solidFill>
                <a:latin typeface="Quark" panose="02000000000000000000" pitchFamily="50" charset="-34"/>
                <a:cs typeface="Quark" panose="02000000000000000000" pitchFamily="50" charset="-34"/>
              </a:endParaRPr>
            </a:p>
          </p:txBody>
        </p:sp>
      </p:grpSp>
      <p:pic>
        <p:nvPicPr>
          <p:cNvPr id="17" name="Pictur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3487" y="2762250"/>
            <a:ext cx="2105025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827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414976" y="3719377"/>
            <a:ext cx="10515600" cy="10105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dirty="0" smtClean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Programming for the </a:t>
            </a:r>
            <a:r>
              <a:rPr lang="en-US" dirty="0" err="1" smtClean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Noobs</a:t>
            </a:r>
            <a:endParaRPr lang="en-US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0297551" y="4729906"/>
            <a:ext cx="1633025" cy="4250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400" dirty="0" smtClean="0">
                <a:solidFill>
                  <a:schemeClr val="bg1"/>
                </a:solidFill>
                <a:cs typeface="Aharoni" panose="02010803020104030203" pitchFamily="2" charset="-79"/>
              </a:rPr>
              <a:t>Episode 1.0</a:t>
            </a:r>
            <a:endParaRPr lang="en-US" sz="24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255257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824134" y="2053883"/>
            <a:ext cx="10515600" cy="258547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th-TH" sz="11500" dirty="0" smtClean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โปรแกรมคืออะไร</a:t>
            </a:r>
            <a:r>
              <a:rPr lang="en-US" sz="11500" dirty="0" smtClean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?</a:t>
            </a:r>
            <a:endParaRPr lang="en-US" sz="11500" dirty="0">
              <a:solidFill>
                <a:schemeClr val="bg1"/>
              </a:solidFill>
              <a:latin typeface="Quark" panose="02000000000000000000" pitchFamily="50" charset="-34"/>
              <a:cs typeface="Quark" panose="02000000000000000000" pitchFamily="50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155411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493" y="1344768"/>
            <a:ext cx="5858737" cy="3334110"/>
          </a:xfrm>
          <a:prstGeom prst="rect">
            <a:avLst/>
          </a:prstGeom>
        </p:spPr>
      </p:pic>
      <p:sp>
        <p:nvSpPr>
          <p:cNvPr id="8" name="Freeform 7"/>
          <p:cNvSpPr/>
          <p:nvPr/>
        </p:nvSpPr>
        <p:spPr>
          <a:xfrm>
            <a:off x="3200556" y="1498977"/>
            <a:ext cx="3398785" cy="2448731"/>
          </a:xfrm>
          <a:custGeom>
            <a:avLst/>
            <a:gdLst>
              <a:gd name="connsiteX0" fmla="*/ 0 w 4039262"/>
              <a:gd name="connsiteY0" fmla="*/ 0 h 2910177"/>
              <a:gd name="connsiteX1" fmla="*/ 461176 w 4039262"/>
              <a:gd name="connsiteY1" fmla="*/ 2910177 h 2910177"/>
              <a:gd name="connsiteX2" fmla="*/ 4039262 w 4039262"/>
              <a:gd name="connsiteY2" fmla="*/ 2830664 h 2910177"/>
              <a:gd name="connsiteX3" fmla="*/ 3506525 w 4039262"/>
              <a:gd name="connsiteY3" fmla="*/ 135172 h 2910177"/>
              <a:gd name="connsiteX4" fmla="*/ 0 w 4039262"/>
              <a:gd name="connsiteY4" fmla="*/ 0 h 2910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39262" h="2910177">
                <a:moveTo>
                  <a:pt x="0" y="0"/>
                </a:moveTo>
                <a:lnTo>
                  <a:pt x="461176" y="2910177"/>
                </a:lnTo>
                <a:lnTo>
                  <a:pt x="4039262" y="2830664"/>
                </a:lnTo>
                <a:lnTo>
                  <a:pt x="3506525" y="135172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bg2">
                  <a:lumMod val="50000"/>
                </a:schemeClr>
              </a:gs>
              <a:gs pos="93000">
                <a:srgbClr val="212F3C">
                  <a:tint val="44500"/>
                  <a:satMod val="160000"/>
                </a:srgbClr>
              </a:gs>
              <a:gs pos="100000">
                <a:schemeClr val="bg2">
                  <a:lumMod val="9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2774265" y="5088235"/>
            <a:ext cx="2412047" cy="11880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th-TH" sz="6000" dirty="0" smtClean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ฮาร์ดแวร์</a:t>
            </a:r>
            <a:endParaRPr lang="en-US" sz="6000" dirty="0">
              <a:solidFill>
                <a:schemeClr val="bg1"/>
              </a:solidFill>
              <a:latin typeface="Quark" panose="02000000000000000000" pitchFamily="50" charset="-34"/>
              <a:cs typeface="Quark" panose="02000000000000000000" pitchFamily="50" charset="-34"/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7630984" y="1717557"/>
            <a:ext cx="2856618" cy="10057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th-TH" sz="6000" dirty="0" smtClean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ซอฟท์แวร์</a:t>
            </a:r>
            <a:endParaRPr lang="en-US" sz="6000" dirty="0">
              <a:solidFill>
                <a:schemeClr val="bg1"/>
              </a:solidFill>
              <a:latin typeface="Quark" panose="02000000000000000000" pitchFamily="50" charset="-34"/>
              <a:cs typeface="Quark" panose="02000000000000000000" pitchFamily="50" charset="-34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4156364" y="4542141"/>
            <a:ext cx="510639" cy="58189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6599341" y="2238703"/>
            <a:ext cx="1220356" cy="12814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2585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926067" y="503734"/>
            <a:ext cx="6491066" cy="15959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th-TH" sz="6600" dirty="0" smtClean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โปรแกรมมีอะไรบ้าง</a:t>
            </a:r>
            <a:r>
              <a:rPr lang="en-US" sz="6600" dirty="0" smtClean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?</a:t>
            </a:r>
            <a:endParaRPr lang="en-US" sz="6600" dirty="0">
              <a:solidFill>
                <a:schemeClr val="bg1"/>
              </a:solidFill>
              <a:latin typeface="Quark" panose="02000000000000000000" pitchFamily="50" charset="-34"/>
              <a:cs typeface="Quark" panose="02000000000000000000" pitchFamily="50" charset="-34"/>
            </a:endParaRPr>
          </a:p>
        </p:txBody>
      </p:sp>
      <p:cxnSp>
        <p:nvCxnSpPr>
          <p:cNvPr id="5" name="Straight Connector 4"/>
          <p:cNvCxnSpPr>
            <a:endCxn id="4" idx="2"/>
          </p:cNvCxnSpPr>
          <p:nvPr/>
        </p:nvCxnSpPr>
        <p:spPr>
          <a:xfrm flipV="1">
            <a:off x="6171600" y="2099696"/>
            <a:ext cx="0" cy="380785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/>
          <p:cNvSpPr txBox="1">
            <a:spLocks/>
          </p:cNvSpPr>
          <p:nvPr/>
        </p:nvSpPr>
        <p:spPr>
          <a:xfrm>
            <a:off x="1902448" y="5695868"/>
            <a:ext cx="2646385" cy="5743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 smtClean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System software</a:t>
            </a:r>
            <a:endParaRPr lang="en-US" sz="24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61" t="14027" r="17813" b="13394"/>
          <a:stretch/>
        </p:blipFill>
        <p:spPr>
          <a:xfrm>
            <a:off x="646382" y="2065287"/>
            <a:ext cx="1545021" cy="152925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3592" y="2376430"/>
            <a:ext cx="926035" cy="92603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9368" y="2208079"/>
            <a:ext cx="1521935" cy="126273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7311" y="4209314"/>
            <a:ext cx="1150883" cy="115088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6891" y="4201021"/>
            <a:ext cx="1159176" cy="1159176"/>
          </a:xfrm>
          <a:prstGeom prst="rect">
            <a:avLst/>
          </a:prstGeom>
        </p:spPr>
      </p:pic>
      <p:sp>
        <p:nvSpPr>
          <p:cNvPr id="18" name="Title 1"/>
          <p:cNvSpPr txBox="1">
            <a:spLocks/>
          </p:cNvSpPr>
          <p:nvPr/>
        </p:nvSpPr>
        <p:spPr>
          <a:xfrm>
            <a:off x="7557013" y="5695868"/>
            <a:ext cx="3226600" cy="5743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 smtClean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Application software</a:t>
            </a:r>
            <a:endParaRPr lang="en-US" sz="24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2763" y="4242348"/>
            <a:ext cx="804370" cy="80437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5877" y="4209314"/>
            <a:ext cx="837404" cy="837404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33" r="29207"/>
          <a:stretch/>
        </p:blipFill>
        <p:spPr>
          <a:xfrm>
            <a:off x="7014755" y="2408783"/>
            <a:ext cx="859647" cy="842222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0898" y="2325397"/>
            <a:ext cx="1028100" cy="10281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1679" y="2326950"/>
            <a:ext cx="1143867" cy="1143867"/>
          </a:xfrm>
          <a:prstGeom prst="rect">
            <a:avLst/>
          </a:prstGeom>
        </p:spPr>
      </p:pic>
      <p:sp>
        <p:nvSpPr>
          <p:cNvPr id="26" name="Rounded Rectangle 25"/>
          <p:cNvSpPr/>
          <p:nvPr/>
        </p:nvSpPr>
        <p:spPr>
          <a:xfrm>
            <a:off x="10280341" y="4242348"/>
            <a:ext cx="948930" cy="81433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141" y="4387978"/>
            <a:ext cx="773879" cy="544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536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8" grpId="0"/>
      <p:bldP spid="2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4401" y="2220923"/>
            <a:ext cx="2739855" cy="2739855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2752645" y="487968"/>
            <a:ext cx="6817023" cy="15959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th-TH" sz="6600" dirty="0" smtClean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ใครเป็นคนเขียนมันขึ้นมา</a:t>
            </a:r>
            <a:r>
              <a:rPr lang="en-US" sz="6600" dirty="0" smtClean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?</a:t>
            </a:r>
            <a:endParaRPr lang="en-US" sz="6600" dirty="0">
              <a:solidFill>
                <a:schemeClr val="bg1"/>
              </a:solidFill>
              <a:latin typeface="Quark" panose="02000000000000000000" pitchFamily="50" charset="-34"/>
              <a:cs typeface="Quark" panose="02000000000000000000" pitchFamily="50" charset="-34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661135" y="5427856"/>
            <a:ext cx="2646385" cy="5743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 smtClean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Programmer</a:t>
            </a:r>
            <a:endParaRPr lang="en-US" sz="28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344274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1347</TotalTime>
  <Words>198</Words>
  <Application>Microsoft Office PowerPoint</Application>
  <PresentationFormat>Widescreen</PresentationFormat>
  <Paragraphs>52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Aharoni</vt:lpstr>
      <vt:lpstr>Arial</vt:lpstr>
      <vt:lpstr>Calibri</vt:lpstr>
      <vt:lpstr>Calibri Light</vt:lpstr>
      <vt:lpstr>Cordia New</vt:lpstr>
      <vt:lpstr>Quark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Chonchanok Meuangruengwit</dc:creator>
  <cp:lastModifiedBy>Chonchanok Meuangruengwit</cp:lastModifiedBy>
  <cp:revision>72</cp:revision>
  <dcterms:created xsi:type="dcterms:W3CDTF">2017-02-21T15:11:35Z</dcterms:created>
  <dcterms:modified xsi:type="dcterms:W3CDTF">2017-04-06T17:15:49Z</dcterms:modified>
</cp:coreProperties>
</file>